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8" r:id="rId9"/>
    <p:sldId id="266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5DED"/>
    <a:srgbClr val="F258D5"/>
    <a:srgbClr val="489A4C"/>
    <a:srgbClr val="20D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3" autoAdjust="0"/>
    <p:restoredTop sz="94660"/>
  </p:normalViewPr>
  <p:slideViewPr>
    <p:cSldViewPr snapToGrid="0">
      <p:cViewPr varScale="1">
        <p:scale>
          <a:sx n="75" d="100"/>
          <a:sy n="75" d="100"/>
        </p:scale>
        <p:origin x="77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7F3D8-B105-400F-92DE-19E25685D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3737B5-F3C8-4AE3-A037-5C4E8B030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9EF77B-88B5-4B9F-B524-846AB2D0F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9A56EE-B7E5-4579-8A8A-D9D2A37DB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4696E3-61B1-4BBE-9AD5-826521694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8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9CA8C-3653-4FCE-A579-CD8D18EA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B3611C-75DB-4AE0-9B01-5DE7CE750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F11BF2-2AE8-4CD9-A2B7-E6A467923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0BFB27-1E2F-44E8-96DD-C83DA586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BFA56B-1B77-4EE8-BD8F-026659D37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59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5F01FCA-991F-4D28-984B-DF33EBDC22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D82D82-0D9E-4995-99CF-EB16DB143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6C18DC-4688-4FA9-96C7-7C102792C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A20655-F915-4F77-AE3E-3C722E82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0BFD05-1F13-49DC-A638-0B3596DEF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80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8B569-BABB-4022-A48E-C2E2CC6F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273A2A-143C-4F48-8CE3-095BD999A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17D39E-BE4B-4BC6-A048-BB2681A5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88E0CC-0571-4997-A4D4-DA708CAB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1CD029-8142-4E9B-833D-043117ED0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63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0FCAD-EA73-438D-8B04-E357D655E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C0652F-A1B7-4F06-AC58-95CD5F8C9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AFFA11-299F-4E0E-B204-05739CBFE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936117-7888-4EE2-8A2D-176E555A3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1972A9-2585-489E-9A52-FF4044AF0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59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C17B4-A801-470A-9997-F96EC78EA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691525-AAAD-4391-9D15-B0F6E8900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09D61B-1BF7-442F-89E1-C553D92A3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A7B0EA-4E69-4A63-A062-54C897271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B6E9D5-C32F-4D3A-9A43-4AEBA5A7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E45A35-FA18-420B-AC9F-172BEA29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4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B3E37-01C4-43C5-9C3D-2A916A00B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4A6B21-E789-46E2-8CA5-1F65425C7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ABD6EA-EBAD-45F3-A0C2-6AF84153B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B5C9573-8BFB-4917-AAC2-94B6C0C6F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D5D30B-1F68-4B36-9E22-1A8362F56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DFBEC2-4F03-42DA-8E91-71359B0A9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16FAFF2-CA39-4EB8-BDA6-6843B91D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8438083-F4AF-4A44-86F3-C7C75DC2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13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3E34C-4F8A-4BBB-9934-2B51C97C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9E603DB-0742-4000-8276-B78BDDD3B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CBF327-0E0C-4C82-85E7-177F2E11D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2C2394-F1F8-410C-A960-001CA37FF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41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40DCF6-E3C3-44DF-9513-84D4BB681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EA0B5AE-6A84-4F27-A8CC-3697D57D4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F0834C5-47CC-48DC-9EA3-FCF06C6E5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29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87BB2-2BFE-465E-A6AF-89F1B458E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89A946-C85B-4903-96E8-2E16D03B8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A3A7A8-D4A6-4FD4-92F6-B0E0FC466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BC24C6-9671-4036-BE48-A184B0737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2508D3-F4D3-4B98-87F7-890A53D3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12E3D2-30C5-4D59-8F77-815ED8F0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72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B1E27-34F8-48E3-AC74-BAC29ADB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270F05A-9D56-4CA8-94BE-3C90C385B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6A75D38-F4B1-4B0A-A93D-6A59762EF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DA9A2D-5A76-42EC-8B17-4B4CC7F52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3CC517-DE4F-4B87-908A-E0244663D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05A50B-A793-49FF-B5F1-4A5D411E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72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F4481B2-D23B-471E-9C67-A993BD057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5A8B98-4D81-45D3-AA09-C6CA3370C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4BA65E-6AE5-4C40-ADE9-B787EEFFD0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70A08-8488-45B9-8648-F63BB342828D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E2B70-5EDC-4801-9F49-B9FB45C96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19AAE4-1A8C-4F95-A124-30F902EF9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328F2-5A1C-41F6-8785-CB6280F7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57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28742-90FF-443F-A645-94B6B81BC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7442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NĚMECKÝ JAZYK 9</a:t>
            </a:r>
            <a:br>
              <a:rPr lang="cs-CZ" b="1" dirty="0"/>
            </a:br>
            <a:r>
              <a:rPr lang="cs-CZ" b="1" dirty="0"/>
              <a:t>ČASOVÉ ÚDAJE – PŘEDLOŽKY </a:t>
            </a:r>
            <a:br>
              <a:rPr lang="cs-CZ" b="1" dirty="0"/>
            </a:br>
            <a:r>
              <a:rPr lang="cs-CZ" b="1" dirty="0"/>
              <a:t>ROZBOR ŘEŠENÍ TESTU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838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DF3043-EA61-4FC0-8030-FAA0FBF92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8990"/>
            <a:ext cx="10515600" cy="50780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Otázka č. 16 </a:t>
            </a:r>
            <a:r>
              <a:rPr lang="de-DE" dirty="0"/>
              <a:t>Sei bitte </a:t>
            </a:r>
            <a:r>
              <a:rPr lang="cs-CZ" b="1" u="sng" dirty="0">
                <a:solidFill>
                  <a:srgbClr val="FF0000"/>
                </a:solidFill>
              </a:rPr>
              <a:t>um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de-DE" dirty="0"/>
              <a:t>19 Uhr zu Hause</a:t>
            </a:r>
            <a:r>
              <a:rPr lang="cs-CZ" dirty="0"/>
              <a:t>! Buď v 19 hodin doma. Jedná se o časový údaj spojený s hodinami – </a:t>
            </a:r>
            <a:r>
              <a:rPr lang="cs-CZ" b="1" dirty="0">
                <a:solidFill>
                  <a:srgbClr val="FF0000"/>
                </a:solidFill>
              </a:rPr>
              <a:t>um</a:t>
            </a:r>
            <a:r>
              <a:rPr lang="cs-CZ" dirty="0"/>
              <a:t> 19 Uhr – v 19 hodin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Otázka č. 17 </a:t>
            </a:r>
            <a:r>
              <a:rPr lang="de-DE" dirty="0"/>
              <a:t>Es ist </a:t>
            </a:r>
            <a:r>
              <a:rPr lang="de-DE" b="1" u="sng" dirty="0">
                <a:solidFill>
                  <a:srgbClr val="FF0000"/>
                </a:solidFill>
              </a:rPr>
              <a:t>Viertel nach zwölf</a:t>
            </a:r>
            <a:r>
              <a:rPr lang="de-DE" dirty="0"/>
              <a:t>. </a:t>
            </a:r>
            <a:r>
              <a:rPr lang="cs-CZ" dirty="0"/>
              <a:t>Je 12,15 hodin. Jedná s o určování času – </a:t>
            </a:r>
            <a:r>
              <a:rPr lang="cs-CZ" dirty="0" err="1"/>
              <a:t>Viertel</a:t>
            </a:r>
            <a:r>
              <a:rPr lang="cs-CZ" dirty="0"/>
              <a:t> = čtvrt, nach = po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Otázka č. 18 Es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halb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neun</a:t>
            </a:r>
            <a:r>
              <a:rPr lang="cs-CZ" dirty="0"/>
              <a:t>. Je 8,30 hodin. Jedná se o určování času – </a:t>
            </a:r>
            <a:r>
              <a:rPr lang="cs-CZ" dirty="0" err="1"/>
              <a:t>halb</a:t>
            </a:r>
            <a:r>
              <a:rPr lang="cs-CZ" dirty="0"/>
              <a:t> = půl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Otázka č. 19 </a:t>
            </a:r>
            <a:r>
              <a:rPr lang="de-DE" dirty="0"/>
              <a:t>Es ist </a:t>
            </a:r>
            <a:r>
              <a:rPr lang="de-DE" b="1" u="sng" dirty="0">
                <a:solidFill>
                  <a:srgbClr val="FF0000"/>
                </a:solidFill>
              </a:rPr>
              <a:t>zehn Uhr und zehn Minuten</a:t>
            </a:r>
            <a:r>
              <a:rPr lang="de-DE" dirty="0"/>
              <a:t>. </a:t>
            </a:r>
            <a:r>
              <a:rPr lang="cs-CZ" dirty="0"/>
              <a:t>Je 10 hodin 10 minut. Jedná se o určování času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Otázka č. 20 </a:t>
            </a:r>
            <a:r>
              <a:rPr lang="de-DE" dirty="0"/>
              <a:t>Es ist </a:t>
            </a:r>
            <a:r>
              <a:rPr lang="de-DE" b="1" u="sng" dirty="0">
                <a:solidFill>
                  <a:srgbClr val="FF0000"/>
                </a:solidFill>
              </a:rPr>
              <a:t>Viertel vor sieben</a:t>
            </a:r>
            <a:r>
              <a:rPr lang="de-DE" dirty="0"/>
              <a:t>. </a:t>
            </a:r>
            <a:r>
              <a:rPr lang="cs-CZ" dirty="0"/>
              <a:t>Je 6,45 hodin. Jedná se o určování času – </a:t>
            </a:r>
            <a:r>
              <a:rPr lang="cs-CZ" dirty="0" err="1"/>
              <a:t>Viertel</a:t>
            </a:r>
            <a:r>
              <a:rPr lang="cs-CZ" dirty="0"/>
              <a:t> = čtvrt, vor = před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88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28742-90FF-443F-A645-94B6B81BC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5570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OPAKOVÁNÍ </a:t>
            </a:r>
            <a:br>
              <a:rPr lang="cs-CZ" b="1" dirty="0"/>
            </a:br>
            <a:r>
              <a:rPr lang="cs-CZ" b="1" dirty="0"/>
              <a:t>DNY V TÝDNU – der </a:t>
            </a:r>
            <a:r>
              <a:rPr lang="cs-CZ" b="1" dirty="0" err="1"/>
              <a:t>Montag</a:t>
            </a:r>
            <a:r>
              <a:rPr lang="cs-CZ" b="1" dirty="0"/>
              <a:t>, der </a:t>
            </a:r>
            <a:r>
              <a:rPr lang="cs-CZ" b="1" dirty="0" err="1"/>
              <a:t>Dienstag</a:t>
            </a:r>
            <a:r>
              <a:rPr lang="cs-CZ" b="1" dirty="0"/>
              <a:t>, der </a:t>
            </a:r>
            <a:r>
              <a:rPr lang="cs-CZ" b="1" dirty="0" err="1"/>
              <a:t>Mittwoch</a:t>
            </a:r>
            <a:r>
              <a:rPr lang="cs-CZ" b="1" dirty="0"/>
              <a:t>….</a:t>
            </a:r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F8CB54-76EB-4DB8-BD37-05B82E6A77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Jsou v němčině rodu mužského, mají člen </a:t>
            </a:r>
            <a:r>
              <a:rPr lang="cs-CZ" b="1" u="sng" dirty="0">
                <a:solidFill>
                  <a:srgbClr val="489A4C"/>
                </a:solidFill>
              </a:rPr>
              <a:t>der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Vyjádření časového údaje v pondělí, v úterý … vyjadřujeme pomocí předložky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(= </a:t>
            </a:r>
            <a:r>
              <a:rPr lang="cs-CZ" dirty="0" err="1"/>
              <a:t>an</a:t>
            </a:r>
            <a:r>
              <a:rPr lang="cs-CZ" dirty="0"/>
              <a:t> dem = </a:t>
            </a:r>
            <a:r>
              <a:rPr lang="cs-CZ" dirty="0" err="1"/>
              <a:t>am</a:t>
            </a:r>
            <a:r>
              <a:rPr lang="cs-CZ" dirty="0"/>
              <a:t>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Montag</a:t>
            </a:r>
            <a:r>
              <a:rPr lang="cs-CZ" dirty="0"/>
              <a:t>,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</a:t>
            </a:r>
            <a:r>
              <a:rPr lang="cs-CZ" dirty="0" err="1"/>
              <a:t>Dienstag</a:t>
            </a:r>
            <a:r>
              <a:rPr lang="cs-CZ" dirty="0"/>
              <a:t>,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</a:t>
            </a:r>
            <a:r>
              <a:rPr lang="cs-CZ" dirty="0" err="1"/>
              <a:t>Mittwoch</a:t>
            </a:r>
            <a:r>
              <a:rPr lang="cs-CZ" dirty="0"/>
              <a:t>… -  v pondělí, v úterý, ve středu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267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28742-90FF-443F-A645-94B6B81BC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3794"/>
            <a:ext cx="9144000" cy="341790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OPAKOVÁNÍ </a:t>
            </a:r>
            <a:br>
              <a:rPr lang="cs-CZ" b="1" dirty="0"/>
            </a:br>
            <a:r>
              <a:rPr lang="cs-CZ" b="1" dirty="0"/>
              <a:t>DATUM </a:t>
            </a:r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F8CB54-76EB-4DB8-BD37-05B82E6A7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92280"/>
            <a:ext cx="9144000" cy="3533312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Datum vyjadřujeme v němčině předložkou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endParaRPr lang="cs-CZ" b="1" dirty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Vyjádření časového údaje 15. ledna, 13. dubna, 30. června …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15. </a:t>
            </a:r>
            <a:r>
              <a:rPr lang="cs-CZ" dirty="0" err="1"/>
              <a:t>Januar</a:t>
            </a:r>
            <a:r>
              <a:rPr lang="cs-CZ" dirty="0"/>
              <a:t>,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13. </a:t>
            </a:r>
            <a:r>
              <a:rPr lang="cs-CZ" dirty="0" err="1"/>
              <a:t>April</a:t>
            </a:r>
            <a:r>
              <a:rPr lang="cs-CZ" dirty="0"/>
              <a:t>,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30. Juni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 err="1"/>
              <a:t>Wann</a:t>
            </a:r>
            <a:r>
              <a:rPr lang="cs-CZ" dirty="0"/>
              <a:t> </a:t>
            </a:r>
            <a:r>
              <a:rPr lang="cs-CZ" dirty="0" err="1"/>
              <a:t>hast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Geburtstag</a:t>
            </a:r>
            <a:r>
              <a:rPr lang="cs-CZ" dirty="0"/>
              <a:t>? Kdy máš narozeniny?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habe</a:t>
            </a:r>
            <a:r>
              <a:rPr lang="cs-CZ" dirty="0"/>
              <a:t> </a:t>
            </a:r>
            <a:r>
              <a:rPr lang="cs-CZ" dirty="0" err="1"/>
              <a:t>Geburtstag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b="1" dirty="0">
                <a:solidFill>
                  <a:srgbClr val="FF0000"/>
                </a:solidFill>
              </a:rPr>
              <a:t> 15. </a:t>
            </a:r>
            <a:r>
              <a:rPr lang="cs-CZ" b="1" dirty="0" err="1">
                <a:solidFill>
                  <a:srgbClr val="FF0000"/>
                </a:solidFill>
              </a:rPr>
              <a:t>Januar</a:t>
            </a:r>
            <a:r>
              <a:rPr lang="cs-CZ" dirty="0"/>
              <a:t>. Mám narozeniny 15. ledna.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 err="1"/>
              <a:t>Wann</a:t>
            </a:r>
            <a:r>
              <a:rPr lang="cs-CZ" dirty="0"/>
              <a:t> </a:t>
            </a:r>
            <a:r>
              <a:rPr lang="cs-CZ" dirty="0" err="1"/>
              <a:t>bist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geboren</a:t>
            </a:r>
            <a:r>
              <a:rPr lang="cs-CZ" dirty="0"/>
              <a:t>? Kdy ses narodil? </a:t>
            </a:r>
            <a:r>
              <a:rPr lang="cs-CZ" dirty="0" err="1"/>
              <a:t>Ich</a:t>
            </a:r>
            <a:r>
              <a:rPr lang="cs-CZ" dirty="0"/>
              <a:t> bin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b="1" dirty="0">
                <a:solidFill>
                  <a:srgbClr val="FF0000"/>
                </a:solidFill>
              </a:rPr>
              <a:t> 13. </a:t>
            </a:r>
            <a:r>
              <a:rPr lang="cs-CZ" b="1" dirty="0" err="1">
                <a:solidFill>
                  <a:srgbClr val="FF0000"/>
                </a:solidFill>
              </a:rPr>
              <a:t>April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geboren</a:t>
            </a:r>
            <a:r>
              <a:rPr lang="cs-CZ" dirty="0"/>
              <a:t>. Narodil jsem se 13. dubna. </a:t>
            </a:r>
          </a:p>
        </p:txBody>
      </p:sp>
    </p:spTree>
    <p:extLst>
      <p:ext uri="{BB962C8B-B14F-4D97-AF65-F5344CB8AC3E}">
        <p14:creationId xmlns:p14="http://schemas.microsoft.com/office/powerpoint/2010/main" val="654346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28742-90FF-443F-A645-94B6B81BC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86771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OPAKOVÁNÍ </a:t>
            </a:r>
            <a:br>
              <a:rPr lang="cs-CZ" b="1" dirty="0"/>
            </a:br>
            <a:r>
              <a:rPr lang="cs-CZ" b="1" dirty="0"/>
              <a:t>ROČNÍ OBDOBÍ – der </a:t>
            </a:r>
            <a:r>
              <a:rPr lang="cs-CZ" b="1" dirty="0" err="1"/>
              <a:t>Frühling</a:t>
            </a:r>
            <a:r>
              <a:rPr lang="cs-CZ" b="1" dirty="0"/>
              <a:t>,</a:t>
            </a:r>
            <a:br>
              <a:rPr lang="cs-CZ" dirty="0"/>
            </a:br>
            <a:r>
              <a:rPr lang="cs-CZ" b="1" dirty="0"/>
              <a:t> der Sommer, der </a:t>
            </a:r>
            <a:r>
              <a:rPr lang="cs-CZ" b="1" dirty="0" err="1"/>
              <a:t>Herbst</a:t>
            </a:r>
            <a:r>
              <a:rPr lang="cs-CZ" b="1" dirty="0"/>
              <a:t>, der Winter</a:t>
            </a:r>
            <a:br>
              <a:rPr lang="cs-CZ" dirty="0"/>
            </a:br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F8CB54-76EB-4DB8-BD37-05B82E6A7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1600"/>
            <a:ext cx="9144000" cy="2032000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Jsou v němčině rodu mužského, mají člen </a:t>
            </a:r>
            <a:r>
              <a:rPr lang="cs-CZ" b="1" u="sng" dirty="0">
                <a:solidFill>
                  <a:srgbClr val="489A4C"/>
                </a:solidFill>
              </a:rPr>
              <a:t>der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Vyjádření časového údaje na jaře, v létě… vyjadřujeme pomocí předložky </a:t>
            </a:r>
            <a:r>
              <a:rPr lang="cs-CZ" b="1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(= in dem = </a:t>
            </a:r>
            <a:r>
              <a:rPr lang="cs-CZ" dirty="0" err="1"/>
              <a:t>im</a:t>
            </a:r>
            <a:r>
              <a:rPr lang="cs-CZ" dirty="0"/>
              <a:t>)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b="1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</a:t>
            </a:r>
            <a:r>
              <a:rPr lang="cs-CZ" dirty="0" err="1"/>
              <a:t>Frühling</a:t>
            </a:r>
            <a:r>
              <a:rPr lang="cs-CZ" dirty="0"/>
              <a:t> – na jaře, </a:t>
            </a:r>
            <a:r>
              <a:rPr lang="cs-CZ" b="1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Sommer – v létě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5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28742-90FF-443F-A645-94B6B81BC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0214"/>
            <a:ext cx="9144000" cy="5299969"/>
          </a:xfrm>
        </p:spPr>
        <p:txBody>
          <a:bodyPr>
            <a:normAutofit/>
          </a:bodyPr>
          <a:lstStyle/>
          <a:p>
            <a:r>
              <a:rPr lang="cs-CZ" b="1" dirty="0"/>
              <a:t>OPAKOVÁNÍ </a:t>
            </a:r>
            <a:br>
              <a:rPr lang="cs-CZ" b="1" dirty="0"/>
            </a:br>
            <a:r>
              <a:rPr lang="cs-CZ" b="1" dirty="0"/>
              <a:t>HODINY – ČASOVÉ ÚDAJE</a:t>
            </a:r>
            <a:br>
              <a:rPr lang="cs-CZ" dirty="0"/>
            </a:br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F8CB54-76EB-4DB8-BD37-05B82E6A7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0854"/>
            <a:ext cx="9144000" cy="3458346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Otázka: </a:t>
            </a:r>
            <a:r>
              <a:rPr lang="cs-CZ" b="1" u="sng" dirty="0" err="1">
                <a:solidFill>
                  <a:srgbClr val="489A4C"/>
                </a:solidFill>
              </a:rPr>
              <a:t>Wie</a:t>
            </a:r>
            <a:r>
              <a:rPr lang="cs-CZ" b="1" u="sng" dirty="0">
                <a:solidFill>
                  <a:srgbClr val="489A4C"/>
                </a:solidFill>
              </a:rPr>
              <a:t> </a:t>
            </a:r>
            <a:r>
              <a:rPr lang="cs-CZ" b="1" u="sng" dirty="0" err="1">
                <a:solidFill>
                  <a:srgbClr val="489A4C"/>
                </a:solidFill>
              </a:rPr>
              <a:t>spӓt</a:t>
            </a:r>
            <a:r>
              <a:rPr lang="cs-CZ" b="1" u="sng" dirty="0">
                <a:solidFill>
                  <a:srgbClr val="489A4C"/>
                </a:solidFill>
              </a:rPr>
              <a:t> </a:t>
            </a:r>
            <a:r>
              <a:rPr lang="cs-CZ" b="1" u="sng" dirty="0" err="1">
                <a:solidFill>
                  <a:srgbClr val="489A4C"/>
                </a:solidFill>
              </a:rPr>
              <a:t>ist</a:t>
            </a:r>
            <a:r>
              <a:rPr lang="cs-CZ" b="1" u="sng" dirty="0">
                <a:solidFill>
                  <a:srgbClr val="489A4C"/>
                </a:solidFill>
              </a:rPr>
              <a:t> es? </a:t>
            </a:r>
            <a:r>
              <a:rPr lang="cs-CZ" b="1" u="sng" dirty="0" err="1">
                <a:solidFill>
                  <a:srgbClr val="489A4C"/>
                </a:solidFill>
              </a:rPr>
              <a:t>Wie</a:t>
            </a:r>
            <a:r>
              <a:rPr lang="cs-CZ" b="1" u="sng" dirty="0">
                <a:solidFill>
                  <a:srgbClr val="489A4C"/>
                </a:solidFill>
              </a:rPr>
              <a:t> </a:t>
            </a:r>
            <a:r>
              <a:rPr lang="cs-CZ" b="1" u="sng" dirty="0" err="1">
                <a:solidFill>
                  <a:srgbClr val="489A4C"/>
                </a:solidFill>
              </a:rPr>
              <a:t>viele</a:t>
            </a:r>
            <a:r>
              <a:rPr lang="cs-CZ" b="1" u="sng" dirty="0">
                <a:solidFill>
                  <a:srgbClr val="489A4C"/>
                </a:solidFill>
              </a:rPr>
              <a:t> Uhr </a:t>
            </a:r>
            <a:r>
              <a:rPr lang="cs-CZ" b="1" u="sng" dirty="0" err="1">
                <a:solidFill>
                  <a:srgbClr val="489A4C"/>
                </a:solidFill>
              </a:rPr>
              <a:t>ist</a:t>
            </a:r>
            <a:r>
              <a:rPr lang="cs-CZ" b="1" u="sng" dirty="0">
                <a:solidFill>
                  <a:srgbClr val="489A4C"/>
                </a:solidFill>
              </a:rPr>
              <a:t> es?</a:t>
            </a:r>
            <a:r>
              <a:rPr lang="cs-CZ" b="1" dirty="0">
                <a:solidFill>
                  <a:srgbClr val="489A4C"/>
                </a:solidFill>
              </a:rPr>
              <a:t> </a:t>
            </a:r>
            <a:r>
              <a:rPr lang="cs-CZ" dirty="0"/>
              <a:t>– Kolik je hodin?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Pro vyjádření času se používá předložka </a:t>
            </a:r>
            <a:r>
              <a:rPr lang="cs-CZ" b="1" u="sng" dirty="0">
                <a:solidFill>
                  <a:srgbClr val="489A4C"/>
                </a:solidFill>
              </a:rPr>
              <a:t>um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Vyjádření časového údaje v 7 hodin, ve 14 hodin, v 22 hodin… - um 7 Uhr, um 14 Uhr, um 22 Uhr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Vyjádření časového údaje pomocí slovíček </a:t>
            </a:r>
            <a:r>
              <a:rPr lang="cs-CZ" b="1" u="sng" dirty="0" err="1">
                <a:solidFill>
                  <a:srgbClr val="9B5DED"/>
                </a:solidFill>
              </a:rPr>
              <a:t>halb</a:t>
            </a:r>
            <a:r>
              <a:rPr lang="cs-CZ" dirty="0"/>
              <a:t> = půl, </a:t>
            </a:r>
            <a:r>
              <a:rPr lang="cs-CZ" b="1" u="sng" dirty="0" err="1">
                <a:solidFill>
                  <a:srgbClr val="9B5DED"/>
                </a:solidFill>
              </a:rPr>
              <a:t>Viertel</a:t>
            </a:r>
            <a:r>
              <a:rPr lang="cs-CZ" dirty="0"/>
              <a:t> = čtvrt, a přeložek </a:t>
            </a:r>
            <a:r>
              <a:rPr lang="cs-CZ" b="1" u="sng" dirty="0">
                <a:solidFill>
                  <a:srgbClr val="9B5DED"/>
                </a:solidFill>
              </a:rPr>
              <a:t>vor</a:t>
            </a:r>
            <a:r>
              <a:rPr lang="cs-CZ" dirty="0"/>
              <a:t> = před a </a:t>
            </a:r>
            <a:r>
              <a:rPr lang="cs-CZ" b="1" u="sng" dirty="0">
                <a:solidFill>
                  <a:srgbClr val="9B5DED"/>
                </a:solidFill>
              </a:rPr>
              <a:t>nach</a:t>
            </a:r>
            <a:r>
              <a:rPr lang="cs-CZ" dirty="0"/>
              <a:t> = po, např. </a:t>
            </a:r>
            <a:r>
              <a:rPr lang="cs-CZ" b="1" dirty="0" err="1">
                <a:solidFill>
                  <a:srgbClr val="9B5DED"/>
                </a:solidFill>
              </a:rPr>
              <a:t>halb</a:t>
            </a:r>
            <a:r>
              <a:rPr lang="cs-CZ" dirty="0"/>
              <a:t> </a:t>
            </a:r>
            <a:r>
              <a:rPr lang="cs-CZ" dirty="0" err="1"/>
              <a:t>zehn</a:t>
            </a:r>
            <a:r>
              <a:rPr lang="cs-CZ" dirty="0"/>
              <a:t> = 9,30 hodin, </a:t>
            </a:r>
            <a:r>
              <a:rPr lang="cs-CZ" b="1" dirty="0" err="1">
                <a:solidFill>
                  <a:srgbClr val="9B5DED"/>
                </a:solidFill>
              </a:rPr>
              <a:t>Viertel</a:t>
            </a:r>
            <a:r>
              <a:rPr lang="cs-CZ" b="1" dirty="0">
                <a:solidFill>
                  <a:srgbClr val="9B5DED"/>
                </a:solidFill>
              </a:rPr>
              <a:t> vor </a:t>
            </a:r>
            <a:r>
              <a:rPr lang="cs-CZ" dirty="0"/>
              <a:t>elf = 10,45, </a:t>
            </a:r>
            <a:r>
              <a:rPr lang="cs-CZ" b="1" dirty="0" err="1">
                <a:solidFill>
                  <a:srgbClr val="9B5DED"/>
                </a:solidFill>
              </a:rPr>
              <a:t>Viertel</a:t>
            </a:r>
            <a:r>
              <a:rPr lang="cs-CZ" b="1" dirty="0">
                <a:solidFill>
                  <a:srgbClr val="9B5DED"/>
                </a:solidFill>
              </a:rPr>
              <a:t> nach </a:t>
            </a:r>
            <a:r>
              <a:rPr lang="cs-CZ" dirty="0" err="1"/>
              <a:t>zwei</a:t>
            </a:r>
            <a:r>
              <a:rPr lang="cs-CZ" dirty="0"/>
              <a:t> = 14,15 hodin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Vyjádření časového údaje od – do -------- </a:t>
            </a:r>
            <a:r>
              <a:rPr lang="cs-CZ" b="1" dirty="0">
                <a:solidFill>
                  <a:srgbClr val="FF0000"/>
                </a:solidFill>
              </a:rPr>
              <a:t>von – bis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Např. od 20 do 22 hodin: </a:t>
            </a:r>
            <a:r>
              <a:rPr lang="cs-CZ" b="1" dirty="0">
                <a:solidFill>
                  <a:srgbClr val="FF0000"/>
                </a:solidFill>
              </a:rPr>
              <a:t>von</a:t>
            </a:r>
            <a:r>
              <a:rPr lang="cs-CZ" dirty="0"/>
              <a:t> 20 </a:t>
            </a:r>
            <a:r>
              <a:rPr lang="cs-CZ" b="1" dirty="0">
                <a:solidFill>
                  <a:srgbClr val="FF0000"/>
                </a:solidFill>
              </a:rPr>
              <a:t>bis</a:t>
            </a:r>
            <a:r>
              <a:rPr lang="cs-CZ" dirty="0"/>
              <a:t> 22 Uhr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sehe</a:t>
            </a:r>
            <a:r>
              <a:rPr lang="cs-CZ" dirty="0"/>
              <a:t> jeden Tag </a:t>
            </a:r>
            <a:r>
              <a:rPr lang="cs-CZ" b="1" dirty="0">
                <a:solidFill>
                  <a:srgbClr val="FF0000"/>
                </a:solidFill>
              </a:rPr>
              <a:t>von 20 bis 22 Uhr </a:t>
            </a:r>
            <a:r>
              <a:rPr lang="cs-CZ" dirty="0" err="1"/>
              <a:t>fern</a:t>
            </a:r>
            <a:r>
              <a:rPr lang="cs-CZ" dirty="0"/>
              <a:t>. Každý den se dívám na televizi od 20 do 22 hodin.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60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28742-90FF-443F-A645-94B6B81BC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81235"/>
            <a:ext cx="9144000" cy="424352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ROZBOR TESTOVÝCH OTÁZEK</a:t>
            </a:r>
            <a:br>
              <a:rPr lang="cs-CZ" b="1" dirty="0"/>
            </a:br>
            <a:br>
              <a:rPr lang="cs-CZ" sz="2000" dirty="0"/>
            </a:br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F8CB54-76EB-4DB8-BD37-05B82E6A7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90944"/>
            <a:ext cx="9144000" cy="4408255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1. </a:t>
            </a:r>
            <a:r>
              <a:rPr lang="cs-CZ" dirty="0" err="1"/>
              <a:t>Wohin</a:t>
            </a:r>
            <a:r>
              <a:rPr lang="cs-CZ" dirty="0"/>
              <a:t> f</a:t>
            </a:r>
            <a:r>
              <a:rPr lang="az-Cyrl-AZ" dirty="0"/>
              <a:t>ӓ</a:t>
            </a:r>
            <a:r>
              <a:rPr lang="cs-CZ" dirty="0"/>
              <a:t>hrst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b="1" u="sng" dirty="0">
                <a:solidFill>
                  <a:srgbClr val="FF0000"/>
                </a:solidFill>
              </a:rPr>
              <a:t>in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Urlaub</a:t>
            </a:r>
            <a:r>
              <a:rPr lang="cs-CZ" dirty="0"/>
              <a:t>? (</a:t>
            </a:r>
            <a:r>
              <a:rPr lang="cs-CZ" dirty="0" err="1"/>
              <a:t>ins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in</a:t>
            </a:r>
            <a:r>
              <a:rPr lang="cs-CZ" dirty="0"/>
              <a:t>, </a:t>
            </a:r>
            <a:r>
              <a:rPr lang="cs-CZ" dirty="0" err="1"/>
              <a:t>am</a:t>
            </a:r>
            <a:r>
              <a:rPr lang="cs-CZ" dirty="0"/>
              <a:t>) Kam jedeš na dovolenou? Ptáme se kam, odpovídáme 4. pádem, zde bez členu – </a:t>
            </a:r>
            <a:r>
              <a:rPr lang="cs-CZ" dirty="0">
                <a:solidFill>
                  <a:srgbClr val="FF0000"/>
                </a:solidFill>
              </a:rPr>
              <a:t>in </a:t>
            </a:r>
            <a:r>
              <a:rPr lang="cs-CZ" dirty="0" err="1">
                <a:solidFill>
                  <a:srgbClr val="FF0000"/>
                </a:solidFill>
              </a:rPr>
              <a:t>Urlaub</a:t>
            </a:r>
            <a:endParaRPr lang="cs-CZ" dirty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2 </a:t>
            </a:r>
            <a:r>
              <a:rPr lang="cs-CZ" b="1" u="sng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Sommer </a:t>
            </a:r>
            <a:r>
              <a:rPr lang="cs-CZ" dirty="0" err="1"/>
              <a:t>fahren</a:t>
            </a:r>
            <a:r>
              <a:rPr lang="cs-CZ" dirty="0"/>
              <a:t>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ans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cs-CZ" dirty="0" err="1"/>
              <a:t>Meer</a:t>
            </a:r>
            <a:r>
              <a:rPr lang="cs-CZ" dirty="0"/>
              <a:t>. V létě pojedeme k moři. Jedná se o roční období – </a:t>
            </a:r>
            <a:r>
              <a:rPr lang="cs-CZ" b="1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Sommer, a zeměpisný údaj </a:t>
            </a:r>
            <a:r>
              <a:rPr lang="cs-CZ" b="1" dirty="0" err="1">
                <a:solidFill>
                  <a:srgbClr val="FF0000"/>
                </a:solidFill>
              </a:rPr>
              <a:t>ans</a:t>
            </a:r>
            <a:r>
              <a:rPr lang="cs-CZ" dirty="0"/>
              <a:t> </a:t>
            </a:r>
            <a:r>
              <a:rPr lang="cs-CZ" dirty="0" err="1"/>
              <a:t>Meer</a:t>
            </a:r>
            <a:r>
              <a:rPr lang="cs-CZ" dirty="0"/>
              <a:t> – k moři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3 </a:t>
            </a:r>
            <a:r>
              <a:rPr lang="cs-CZ" b="1" u="sng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</a:t>
            </a:r>
            <a:r>
              <a:rPr lang="cs-CZ" dirty="0" err="1"/>
              <a:t>Januar</a:t>
            </a:r>
            <a:r>
              <a:rPr lang="cs-CZ" dirty="0"/>
              <a:t> f</a:t>
            </a:r>
            <a:r>
              <a:rPr lang="az-Cyrl-AZ" dirty="0"/>
              <a:t>ӓ</a:t>
            </a:r>
            <a:r>
              <a:rPr lang="cs-CZ" dirty="0" err="1"/>
              <a:t>hrt</a:t>
            </a:r>
            <a:r>
              <a:rPr lang="cs-CZ" dirty="0"/>
              <a:t> Petr </a:t>
            </a:r>
            <a:r>
              <a:rPr lang="cs-CZ" b="1" u="sng" dirty="0" err="1">
                <a:solidFill>
                  <a:srgbClr val="FF0000"/>
                </a:solidFill>
              </a:rPr>
              <a:t>ins</a:t>
            </a:r>
            <a:r>
              <a:rPr lang="cs-CZ" dirty="0"/>
              <a:t> </a:t>
            </a:r>
            <a:r>
              <a:rPr lang="cs-CZ" dirty="0" err="1"/>
              <a:t>Gebirge</a:t>
            </a:r>
            <a:r>
              <a:rPr lang="cs-CZ" dirty="0"/>
              <a:t>. V lednu jede Petr na hory. Jedná se o časový údaj spojený s měsícem – </a:t>
            </a:r>
            <a:r>
              <a:rPr lang="cs-CZ" b="1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</a:t>
            </a:r>
            <a:r>
              <a:rPr lang="cs-CZ" dirty="0" err="1"/>
              <a:t>Januar</a:t>
            </a:r>
            <a:r>
              <a:rPr lang="cs-CZ" dirty="0"/>
              <a:t>, a zeměpisný údaj </a:t>
            </a:r>
            <a:r>
              <a:rPr lang="cs-CZ" b="1" dirty="0" err="1">
                <a:solidFill>
                  <a:srgbClr val="FF0000"/>
                </a:solidFill>
              </a:rPr>
              <a:t>ins</a:t>
            </a:r>
            <a:r>
              <a:rPr lang="cs-CZ" dirty="0"/>
              <a:t> (in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Gebirge</a:t>
            </a:r>
            <a:r>
              <a:rPr lang="cs-CZ" dirty="0"/>
              <a:t>) – do hor, na hory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26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28742-90FF-443F-A645-94B6B81BC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8800"/>
            <a:ext cx="9144000" cy="6431280"/>
          </a:xfrm>
        </p:spPr>
        <p:txBody>
          <a:bodyPr>
            <a:normAutofit/>
          </a:bodyPr>
          <a:lstStyle/>
          <a:p>
            <a:br>
              <a:rPr lang="cs-CZ" b="1" dirty="0"/>
            </a:br>
            <a:br>
              <a:rPr lang="cs-CZ" dirty="0"/>
            </a:br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F8CB54-76EB-4DB8-BD37-05B82E6A7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98990"/>
            <a:ext cx="9144000" cy="5500210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4. F</a:t>
            </a:r>
            <a:r>
              <a:rPr lang="az-Cyrl-AZ" dirty="0"/>
              <a:t>ӓ</a:t>
            </a:r>
            <a:r>
              <a:rPr lang="cs-CZ" dirty="0"/>
              <a:t>hrst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</a:t>
            </a:r>
            <a:r>
              <a:rPr lang="cs-CZ" dirty="0" err="1"/>
              <a:t>Montag</a:t>
            </a:r>
            <a:r>
              <a:rPr lang="cs-CZ" dirty="0"/>
              <a:t> </a:t>
            </a:r>
            <a:r>
              <a:rPr lang="cs-CZ" b="1" u="sng" dirty="0">
                <a:solidFill>
                  <a:srgbClr val="FF0000"/>
                </a:solidFill>
              </a:rPr>
              <a:t>in </a:t>
            </a:r>
            <a:r>
              <a:rPr lang="cs-CZ" b="1" u="sng" dirty="0" err="1">
                <a:solidFill>
                  <a:srgbClr val="FF0000"/>
                </a:solidFill>
              </a:rPr>
              <a:t>die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cs-CZ" dirty="0" err="1"/>
              <a:t>Schweiz</a:t>
            </a:r>
            <a:r>
              <a:rPr lang="cs-CZ" dirty="0"/>
              <a:t>? Jedeš v pondělí do Švýcarska? Jedná se o časový údaj spojený s dnem v týdnu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</a:t>
            </a:r>
            <a:r>
              <a:rPr lang="cs-CZ" dirty="0" err="1"/>
              <a:t>Montag</a:t>
            </a:r>
            <a:r>
              <a:rPr lang="cs-CZ" dirty="0"/>
              <a:t>, a zeměpisný údaj </a:t>
            </a:r>
            <a:r>
              <a:rPr lang="cs-CZ" b="1" dirty="0">
                <a:solidFill>
                  <a:srgbClr val="FF0000"/>
                </a:solidFill>
              </a:rPr>
              <a:t>in </a:t>
            </a:r>
            <a:r>
              <a:rPr lang="cs-CZ" b="1" dirty="0" err="1">
                <a:solidFill>
                  <a:srgbClr val="FF0000"/>
                </a:solidFill>
              </a:rPr>
              <a:t>die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Schweiz</a:t>
            </a:r>
            <a:r>
              <a:rPr lang="cs-CZ" dirty="0"/>
              <a:t> - do Švýcarska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5 </a:t>
            </a:r>
            <a:r>
              <a:rPr lang="cs-CZ" dirty="0" err="1"/>
              <a:t>Nein</a:t>
            </a:r>
            <a:r>
              <a:rPr lang="cs-CZ" dirty="0"/>
              <a:t>,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fahre</a:t>
            </a:r>
            <a:r>
              <a:rPr lang="cs-CZ" dirty="0"/>
              <a:t> </a:t>
            </a:r>
            <a:r>
              <a:rPr lang="cs-CZ" b="1" u="sng" dirty="0">
                <a:solidFill>
                  <a:srgbClr val="FF0000"/>
                </a:solidFill>
              </a:rPr>
              <a:t>nach</a:t>
            </a:r>
            <a:r>
              <a:rPr lang="cs-CZ" dirty="0"/>
              <a:t> </a:t>
            </a:r>
            <a:r>
              <a:rPr lang="cs-CZ" dirty="0" err="1"/>
              <a:t>Österreich</a:t>
            </a:r>
            <a:r>
              <a:rPr lang="cs-CZ" dirty="0"/>
              <a:t>. Ne, jedu do Rakouska. Jedná se o zeměpisný údaj nach </a:t>
            </a:r>
            <a:r>
              <a:rPr lang="cs-CZ" dirty="0" err="1"/>
              <a:t>Österreich</a:t>
            </a:r>
            <a:r>
              <a:rPr lang="cs-CZ" dirty="0"/>
              <a:t> – do Rakouska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6 </a:t>
            </a:r>
            <a:r>
              <a:rPr lang="cs-CZ" b="1" u="sng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</a:t>
            </a:r>
            <a:r>
              <a:rPr lang="cs-CZ" dirty="0" err="1"/>
              <a:t>Herbst</a:t>
            </a:r>
            <a:r>
              <a:rPr lang="cs-CZ" dirty="0"/>
              <a:t> </a:t>
            </a:r>
            <a:r>
              <a:rPr lang="cs-CZ" dirty="0" err="1"/>
              <a:t>reisen</a:t>
            </a:r>
            <a:r>
              <a:rPr lang="cs-CZ" dirty="0"/>
              <a:t>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viel</a:t>
            </a:r>
            <a:r>
              <a:rPr lang="cs-CZ" dirty="0"/>
              <a:t>. Na podzim hodně cestujeme. Jedná se o časový údaj spojený s ročním obdobím </a:t>
            </a:r>
            <a:r>
              <a:rPr lang="cs-CZ" b="1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</a:t>
            </a:r>
            <a:r>
              <a:rPr lang="cs-CZ" dirty="0" err="1"/>
              <a:t>Herbst</a:t>
            </a:r>
            <a:r>
              <a:rPr lang="cs-CZ" dirty="0"/>
              <a:t> – na podzim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7 F</a:t>
            </a:r>
            <a:r>
              <a:rPr lang="az-Cyrl-AZ" dirty="0"/>
              <a:t>ӓ</a:t>
            </a:r>
            <a:r>
              <a:rPr lang="cs-CZ" dirty="0" err="1"/>
              <a:t>hrt</a:t>
            </a:r>
            <a:r>
              <a:rPr lang="cs-CZ" dirty="0"/>
              <a:t> Jana </a:t>
            </a:r>
            <a:r>
              <a:rPr lang="cs-CZ" b="1" u="sng" dirty="0">
                <a:solidFill>
                  <a:srgbClr val="FF0000"/>
                </a:solidFill>
              </a:rPr>
              <a:t>nach</a:t>
            </a:r>
            <a:r>
              <a:rPr lang="cs-CZ" dirty="0"/>
              <a:t> </a:t>
            </a:r>
            <a:r>
              <a:rPr lang="cs-CZ" dirty="0" err="1"/>
              <a:t>Frankreich</a:t>
            </a:r>
            <a:r>
              <a:rPr lang="cs-CZ" dirty="0"/>
              <a:t>? Jede Jana do Francie? Jedná se o zeměpisný údaj </a:t>
            </a:r>
            <a:r>
              <a:rPr lang="cs-CZ" b="1" dirty="0">
                <a:solidFill>
                  <a:srgbClr val="FF0000"/>
                </a:solidFill>
              </a:rPr>
              <a:t>nach</a:t>
            </a:r>
            <a:r>
              <a:rPr lang="cs-CZ" dirty="0"/>
              <a:t> </a:t>
            </a:r>
            <a:r>
              <a:rPr lang="cs-CZ" dirty="0" err="1"/>
              <a:t>Frankreich</a:t>
            </a:r>
            <a:r>
              <a:rPr lang="cs-CZ" dirty="0"/>
              <a:t> – do Francie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575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28742-90FF-443F-A645-94B6B81BC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8800"/>
            <a:ext cx="9144000" cy="6431280"/>
          </a:xfrm>
        </p:spPr>
        <p:txBody>
          <a:bodyPr>
            <a:normAutofit/>
          </a:bodyPr>
          <a:lstStyle/>
          <a:p>
            <a:br>
              <a:rPr lang="cs-CZ" b="1" dirty="0"/>
            </a:br>
            <a:br>
              <a:rPr lang="cs-CZ" dirty="0"/>
            </a:br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F8CB54-76EB-4DB8-BD37-05B82E6A7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98990"/>
            <a:ext cx="9144000" cy="5500210"/>
          </a:xfrm>
        </p:spPr>
        <p:txBody>
          <a:bodyPr>
            <a:normAutofit/>
          </a:bodyPr>
          <a:lstStyle/>
          <a:p>
            <a:pPr algn="l"/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8 Petra f</a:t>
            </a:r>
            <a:r>
              <a:rPr lang="az-Cyrl-AZ" dirty="0"/>
              <a:t>ӓ</a:t>
            </a:r>
            <a:r>
              <a:rPr lang="cs-CZ" dirty="0" err="1"/>
              <a:t>hrt</a:t>
            </a:r>
            <a:r>
              <a:rPr lang="cs-CZ" dirty="0"/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an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die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cs-CZ" dirty="0" err="1"/>
              <a:t>Ostsee</a:t>
            </a:r>
            <a:r>
              <a:rPr lang="cs-CZ" dirty="0"/>
              <a:t>. Petra jede k Baltskému moři. Jedná se o zeměpisný údaj </a:t>
            </a:r>
            <a:r>
              <a:rPr lang="cs-CZ" b="1" dirty="0" err="1">
                <a:solidFill>
                  <a:srgbClr val="FF0000"/>
                </a:solidFill>
              </a:rPr>
              <a:t>an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die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Ostsee</a:t>
            </a:r>
            <a:r>
              <a:rPr lang="cs-CZ" dirty="0"/>
              <a:t> – k Baltskému moři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9 </a:t>
            </a:r>
            <a:r>
              <a:rPr lang="cs-CZ" b="1" u="sng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M</a:t>
            </a:r>
            <a:r>
              <a:rPr lang="az-Cyrl-AZ" dirty="0"/>
              <a:t>ӓ</a:t>
            </a:r>
            <a:r>
              <a:rPr lang="cs-CZ" dirty="0" err="1"/>
              <a:t>rz</a:t>
            </a:r>
            <a:r>
              <a:rPr lang="cs-CZ" dirty="0"/>
              <a:t> </a:t>
            </a:r>
            <a:r>
              <a:rPr lang="cs-CZ" dirty="0" err="1"/>
              <a:t>beginnt</a:t>
            </a:r>
            <a:r>
              <a:rPr lang="cs-CZ" dirty="0"/>
              <a:t> der </a:t>
            </a:r>
            <a:r>
              <a:rPr lang="cs-CZ" dirty="0" err="1"/>
              <a:t>Frühling</a:t>
            </a:r>
            <a:r>
              <a:rPr lang="cs-CZ" dirty="0"/>
              <a:t>. V březnu začíná jaro. Jedná se o časový údaj spojený s měsícem – </a:t>
            </a:r>
            <a:r>
              <a:rPr lang="cs-CZ" b="1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M</a:t>
            </a:r>
            <a:r>
              <a:rPr lang="az-Cyrl-AZ" dirty="0"/>
              <a:t>ӓ</a:t>
            </a:r>
            <a:r>
              <a:rPr lang="cs-CZ" dirty="0" err="1"/>
              <a:t>rz</a:t>
            </a:r>
            <a:r>
              <a:rPr lang="cs-CZ" dirty="0"/>
              <a:t> – v březnu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10 </a:t>
            </a:r>
            <a:r>
              <a:rPr lang="cs-CZ" b="1" u="sng" dirty="0" err="1">
                <a:solidFill>
                  <a:srgbClr val="FF0000"/>
                </a:solidFill>
              </a:rPr>
              <a:t>Im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de-DE" dirty="0"/>
              <a:t>April wechselt das Wetter oft. </a:t>
            </a:r>
            <a:r>
              <a:rPr lang="cs-CZ" dirty="0"/>
              <a:t>V dubnu se často mění počasí. Jedná se o časový údaj spojený s měsícem – </a:t>
            </a:r>
            <a:r>
              <a:rPr lang="cs-CZ" b="1" dirty="0" err="1">
                <a:solidFill>
                  <a:srgbClr val="FF0000"/>
                </a:solidFill>
              </a:rPr>
              <a:t>im</a:t>
            </a:r>
            <a:r>
              <a:rPr lang="cs-CZ" dirty="0"/>
              <a:t> </a:t>
            </a:r>
            <a:r>
              <a:rPr lang="cs-CZ" dirty="0" err="1"/>
              <a:t>April</a:t>
            </a:r>
            <a:r>
              <a:rPr lang="cs-CZ" dirty="0"/>
              <a:t> – v dubnu</a:t>
            </a:r>
          </a:p>
          <a:p>
            <a:pPr algn="l"/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11  </a:t>
            </a:r>
            <a:r>
              <a:rPr lang="cs-CZ" b="1" u="sng" dirty="0" err="1">
                <a:solidFill>
                  <a:srgbClr val="FF0000"/>
                </a:solidFill>
              </a:rPr>
              <a:t>Am</a:t>
            </a:r>
            <a:r>
              <a:rPr lang="de-DE" dirty="0"/>
              <a:t> 2. Juni hat deine Tante </a:t>
            </a:r>
            <a:r>
              <a:rPr lang="de-DE" dirty="0" err="1"/>
              <a:t>Gegurtstag</a:t>
            </a:r>
            <a:r>
              <a:rPr lang="de-DE" dirty="0"/>
              <a:t>. </a:t>
            </a:r>
            <a:r>
              <a:rPr lang="cs-CZ" dirty="0"/>
              <a:t>2. června má tvoje teta narozeniny. Jedná se o datum –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2. Juni – 2. června</a:t>
            </a:r>
          </a:p>
          <a:p>
            <a:pPr algn="l"/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81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28742-90FF-443F-A645-94B6B81BC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8800"/>
            <a:ext cx="9144000" cy="6431280"/>
          </a:xfrm>
        </p:spPr>
        <p:txBody>
          <a:bodyPr>
            <a:normAutofit/>
          </a:bodyPr>
          <a:lstStyle/>
          <a:p>
            <a:br>
              <a:rPr lang="cs-CZ" b="1" dirty="0"/>
            </a:br>
            <a:br>
              <a:rPr lang="cs-CZ" dirty="0"/>
            </a:br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F8CB54-76EB-4DB8-BD37-05B82E6A7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98990"/>
            <a:ext cx="9144000" cy="5500210"/>
          </a:xfrm>
        </p:spPr>
        <p:txBody>
          <a:bodyPr>
            <a:normAutofit lnSpcReduction="10000"/>
          </a:bodyPr>
          <a:lstStyle/>
          <a:p>
            <a:pPr algn="l"/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dirty="0"/>
              <a:t>Otázka č. 12 </a:t>
            </a:r>
            <a:r>
              <a:rPr lang="cs-CZ" b="1" u="sng" dirty="0" err="1">
                <a:solidFill>
                  <a:srgbClr val="FF0000"/>
                </a:solidFill>
              </a:rPr>
              <a:t>Am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de-DE" dirty="0"/>
              <a:t>13. September werde ich 17. </a:t>
            </a:r>
            <a:r>
              <a:rPr lang="cs-CZ" dirty="0"/>
              <a:t>13. září mi bude 17. Jedná se o datum –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13. </a:t>
            </a:r>
            <a:r>
              <a:rPr lang="cs-CZ" dirty="0" err="1"/>
              <a:t>September</a:t>
            </a:r>
            <a:r>
              <a:rPr lang="cs-CZ" dirty="0"/>
              <a:t> – 13. září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algn="l">
              <a:buFont typeface="Wingdings" panose="05000000000000000000" pitchFamily="2" charset="2"/>
              <a:buChar char="§"/>
            </a:pPr>
            <a:r>
              <a:rPr lang="cs-CZ" dirty="0"/>
              <a:t> Otázka č. 13 </a:t>
            </a:r>
            <a:r>
              <a:rPr lang="cs-CZ" b="1" u="sng" dirty="0" err="1">
                <a:solidFill>
                  <a:srgbClr val="FF0000"/>
                </a:solidFill>
              </a:rPr>
              <a:t>Am</a:t>
            </a:r>
            <a:r>
              <a:rPr lang="de-DE" dirty="0"/>
              <a:t> Freitag haben wir nur 5 Stunden. </a:t>
            </a:r>
            <a:r>
              <a:rPr lang="cs-CZ" dirty="0"/>
              <a:t>V pátek máme jen 5 hodin. Jedná se o časový údaj spojený s dnem v týdnu – </a:t>
            </a:r>
            <a:r>
              <a:rPr lang="cs-CZ" b="1" dirty="0" err="1">
                <a:solidFill>
                  <a:srgbClr val="FF0000"/>
                </a:solidFill>
              </a:rPr>
              <a:t>am</a:t>
            </a:r>
            <a:r>
              <a:rPr lang="cs-CZ" dirty="0"/>
              <a:t> </a:t>
            </a:r>
            <a:r>
              <a:rPr lang="cs-CZ" dirty="0" err="1"/>
              <a:t>Freitag</a:t>
            </a:r>
            <a:r>
              <a:rPr lang="cs-CZ" dirty="0"/>
              <a:t> – v pátek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cs-CZ" dirty="0"/>
          </a:p>
          <a:p>
            <a:pPr algn="l">
              <a:buFont typeface="Wingdings" panose="05000000000000000000" pitchFamily="2" charset="2"/>
              <a:buChar char="§"/>
            </a:pPr>
            <a:r>
              <a:rPr lang="cs-CZ" dirty="0"/>
              <a:t> Otázka č. 14 </a:t>
            </a:r>
            <a:r>
              <a:rPr lang="de-DE" dirty="0"/>
              <a:t>Jeden Tag stehe ich </a:t>
            </a:r>
            <a:r>
              <a:rPr lang="cs-CZ" b="1" u="sng" dirty="0">
                <a:solidFill>
                  <a:srgbClr val="FF0000"/>
                </a:solidFill>
              </a:rPr>
              <a:t>um</a:t>
            </a:r>
            <a:r>
              <a:rPr lang="de-DE" dirty="0"/>
              <a:t> 7 Uhr auf. </a:t>
            </a:r>
            <a:r>
              <a:rPr lang="cs-CZ" dirty="0"/>
              <a:t>Každý den vstávám v 7 hodin. Jedná se o časový údaj spojený s hodinami – </a:t>
            </a:r>
            <a:r>
              <a:rPr lang="cs-CZ" b="1" dirty="0">
                <a:solidFill>
                  <a:srgbClr val="FF0000"/>
                </a:solidFill>
              </a:rPr>
              <a:t>um</a:t>
            </a:r>
            <a:r>
              <a:rPr lang="cs-CZ" dirty="0"/>
              <a:t> 7 Uhr – v 7 hodin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cs-CZ" dirty="0"/>
          </a:p>
          <a:p>
            <a:pPr algn="l">
              <a:buFont typeface="Wingdings" panose="05000000000000000000" pitchFamily="2" charset="2"/>
              <a:buChar char="§"/>
            </a:pPr>
            <a:r>
              <a:rPr lang="cs-CZ" dirty="0"/>
              <a:t> Otázka č. 15 </a:t>
            </a:r>
            <a:r>
              <a:rPr lang="cs-CZ" b="1" u="sng" dirty="0">
                <a:solidFill>
                  <a:srgbClr val="FF0000"/>
                </a:solidFill>
              </a:rPr>
              <a:t>Von</a:t>
            </a:r>
            <a:r>
              <a:rPr lang="de-DE" dirty="0"/>
              <a:t> 20 </a:t>
            </a:r>
            <a:r>
              <a:rPr lang="cs-CZ" b="1" u="sng" dirty="0">
                <a:solidFill>
                  <a:srgbClr val="FF0000"/>
                </a:solidFill>
              </a:rPr>
              <a:t>bis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de-DE" dirty="0"/>
              <a:t>22 Uhr sehe ich fern. </a:t>
            </a:r>
            <a:r>
              <a:rPr lang="cs-CZ" dirty="0"/>
              <a:t>Od 20 do 22 hodin se dívám na televizi. Jedná se o časový údaj vyjadřující </a:t>
            </a:r>
            <a:r>
              <a:rPr lang="cs-CZ" b="1" dirty="0">
                <a:solidFill>
                  <a:srgbClr val="FF0000"/>
                </a:solidFill>
              </a:rPr>
              <a:t>von – bis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von</a:t>
            </a:r>
            <a:r>
              <a:rPr lang="cs-CZ" dirty="0"/>
              <a:t> 20 </a:t>
            </a:r>
            <a:r>
              <a:rPr lang="cs-CZ" b="1" dirty="0">
                <a:solidFill>
                  <a:srgbClr val="FF0000"/>
                </a:solidFill>
              </a:rPr>
              <a:t>bis </a:t>
            </a:r>
            <a:r>
              <a:rPr lang="cs-CZ" dirty="0"/>
              <a:t>22 Uhr – do 20 do 22 hodin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algn="l"/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0173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112</TotalTime>
  <Words>1058</Words>
  <Application>Microsoft Office PowerPoint</Application>
  <PresentationFormat>Širokoúhlá obrazovka</PresentationFormat>
  <Paragraphs>83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NĚMECKÝ JAZYK 9 ČASOVÉ ÚDAJE – PŘEDLOŽKY  ROZBOR ŘEŠENÍ TESTU </vt:lpstr>
      <vt:lpstr>OPAKOVÁNÍ  DNY V TÝDNU – der Montag, der Dienstag, der Mittwoch….   </vt:lpstr>
      <vt:lpstr>OPAKOVÁNÍ  DATUM    </vt:lpstr>
      <vt:lpstr>OPAKOVÁNÍ  ROČNÍ OBDOBÍ – der Frühling,  der Sommer, der Herbst, der Winter    </vt:lpstr>
      <vt:lpstr>OPAKOVÁNÍ  HODINY – ČASOVÉ ÚDAJE    </vt:lpstr>
      <vt:lpstr>ROZBOR TESTOVÝCH OTÁZEK     </vt:lpstr>
      <vt:lpstr>     </vt:lpstr>
      <vt:lpstr>     </vt:lpstr>
      <vt:lpstr>   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NĚMECKÝ JAZYK 9 ČASOVÉ ÚDAJE – PŘEDLOŽKY  ROZBOR ŘEŠENÍ TESTU</dc:title>
  <dc:creator>ZS Kasejovice</dc:creator>
  <cp:lastModifiedBy>ZS Kasejovice</cp:lastModifiedBy>
  <cp:revision>21</cp:revision>
  <dcterms:created xsi:type="dcterms:W3CDTF">2020-05-14T18:11:56Z</dcterms:created>
  <dcterms:modified xsi:type="dcterms:W3CDTF">2020-05-15T17:09:01Z</dcterms:modified>
</cp:coreProperties>
</file>